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81" r:id="rId28"/>
    <p:sldId id="382" r:id="rId29"/>
    <p:sldId id="383" r:id="rId30"/>
    <p:sldId id="369" r:id="rId31"/>
    <p:sldId id="370" r:id="rId32"/>
    <p:sldId id="371" r:id="rId33"/>
    <p:sldId id="372" r:id="rId34"/>
    <p:sldId id="364" r:id="rId35"/>
    <p:sldId id="373" r:id="rId36"/>
    <p:sldId id="374" r:id="rId37"/>
    <p:sldId id="375" r:id="rId38"/>
    <p:sldId id="365" r:id="rId39"/>
    <p:sldId id="376" r:id="rId40"/>
    <p:sldId id="377" r:id="rId41"/>
    <p:sldId id="366" r:id="rId42"/>
    <p:sldId id="378" r:id="rId43"/>
    <p:sldId id="379" r:id="rId44"/>
    <p:sldId id="380" r:id="rId45"/>
    <p:sldId id="367" r:id="rId46"/>
    <p:sldId id="384" r:id="rId47"/>
    <p:sldId id="385"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126" autoAdjust="0"/>
  </p:normalViewPr>
  <p:slideViewPr>
    <p:cSldViewPr snapToGrid="0">
      <p:cViewPr varScale="1">
        <p:scale>
          <a:sx n="34" d="100"/>
          <a:sy n="34" d="100"/>
        </p:scale>
        <p:origin x="1500" y="44"/>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2016-02-23</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The quiz at the end of this module is virtually identical to the quiz in 03-initial-configuration-scans (Linux version). This is because the concepts are the same so you can skip the quiz in the module if you already covered them in the preceding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a:t>
            </a:r>
            <a:r>
              <a:rPr lang="en-US" b="0" baseline="0" dirty="0" smtClean="0"/>
              <a:t>0.9.11 thru 0.11.0, </a:t>
            </a:r>
            <a:r>
              <a:rPr lang="en-US" b="0" baseline="0" dirty="0" smtClean="0"/>
              <a:t>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`rule` designation will be changed to `control` in an upcoming release.</a:t>
            </a:r>
          </a:p>
          <a:p>
            <a:endParaRPr lang="en-US" dirty="0" smtClean="0"/>
          </a:p>
          <a:p>
            <a:r>
              <a:rPr lang="en-US" dirty="0" smtClean="0"/>
              <a:t>Instructor Note: Now we continue the Group Lab but you</a:t>
            </a:r>
            <a:r>
              <a:rPr lang="en-US" baseline="0" dirty="0" smtClean="0"/>
              <a:t> should stop as needed to explain what this code means.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738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614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9475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edit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37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still be in the C:\Users\Administrator\</a:t>
            </a:r>
            <a:r>
              <a:rPr lang="en-US" dirty="0" smtClean="0"/>
              <a:t>cookbooks\ directory prior to running these commands.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81694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create</a:t>
            </a:r>
            <a:r>
              <a:rPr lang="en-US" baseline="0" dirty="0" smtClean="0"/>
              <a: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2992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04952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776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176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a:t>
            </a:r>
            <a:r>
              <a:rPr lang="en-US" baseline="0" dirty="0" smtClean="0"/>
              <a:t> This quiz is virtually identical to the quiz in 03-initial-configuration-scans (Linux version). This is because the concepts are the same so you can skip this quiz if you already covered them in the preceding module.</a:t>
            </a:r>
            <a:endParaRPr lang="en-US" dirty="0" smtClean="0"/>
          </a:p>
          <a:p>
            <a:r>
              <a:rPr lang="en-US" dirty="0" smtClean="0"/>
              <a:t>Instructor Note Answers:</a:t>
            </a:r>
          </a:p>
          <a:p>
            <a:r>
              <a:rPr lang="en-US" dirty="0" smtClean="0"/>
              <a:t>1.</a:t>
            </a:r>
            <a:r>
              <a:rPr lang="en-US" baseline="0" dirty="0" smtClean="0"/>
              <a:t> It doesn't matter...you could use the </a:t>
            </a:r>
            <a:r>
              <a:rPr lang="en-US" dirty="0" smtClean="0"/>
              <a:t>node's FQDN or just its IP address.</a:t>
            </a:r>
          </a:p>
          <a:p>
            <a:r>
              <a:rPr lang="en-US" dirty="0" smtClean="0"/>
              <a:t>2. </a:t>
            </a:r>
            <a:r>
              <a:rPr lang="en-US" baseline="0" dirty="0" smtClean="0"/>
              <a:t>`</a:t>
            </a:r>
            <a:r>
              <a:rPr lang="en-US" baseline="0" dirty="0" err="1" smtClean="0"/>
              <a:t>inspec</a:t>
            </a:r>
            <a:r>
              <a:rPr lang="en-US" baseline="0" dirty="0" smtClean="0"/>
              <a:t> exec` can be used to test a compliance profile against </a:t>
            </a:r>
            <a:r>
              <a:rPr lang="en-US" dirty="0" smtClean="0"/>
              <a:t>remote hosts, including </a:t>
            </a:r>
            <a:r>
              <a:rPr lang="en-US" dirty="0" err="1" smtClean="0"/>
              <a:t>docker</a:t>
            </a:r>
            <a:r>
              <a:rPr lang="en-US" dirty="0" smtClean="0"/>
              <a:t> containers.</a:t>
            </a:r>
          </a:p>
          <a:p>
            <a:r>
              <a:rPr lang="en-US" sz="1200" baseline="0" dirty="0" smtClean="0"/>
              <a:t>3. </a:t>
            </a:r>
            <a:r>
              <a:rPr lang="en-US" sz="1200" dirty="0" smtClean="0"/>
              <a:t>The `impact` value in a Compliance Profile defines severity. See slide 3-22 through slide 3-24 for examples.</a:t>
            </a:r>
          </a:p>
          <a:p>
            <a:r>
              <a:rPr lang="en-US" sz="1200" dirty="0" smtClean="0"/>
              <a:t>4. The `describe` section is the actual test.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678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Instructor Note Answers:</a:t>
            </a:r>
          </a:p>
          <a:p>
            <a:pPr marL="0" indent="0">
              <a:buNone/>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5. You could use the Dashboard's "check the connectivity"</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 ssh into the target, and/or check the node's configuration in the Web UI (IP address, login credentials.) </a:t>
            </a:r>
          </a:p>
          <a:p>
            <a:pPr marL="0" indent="0">
              <a:buNone/>
            </a:pP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6. InSpec.</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r>
              <a:rPr lang="en-US" dirty="0" smtClean="0"/>
              <a:t>At this point the </a:t>
            </a:r>
            <a:r>
              <a:rPr lang="en-US" dirty="0" err="1" smtClean="0"/>
              <a:t>ConEmu</a:t>
            </a:r>
            <a:r>
              <a:rPr lang="en-US" dirty="0" smtClean="0"/>
              <a:t> terminal should </a:t>
            </a:r>
            <a:r>
              <a:rPr lang="en-US" dirty="0" smtClean="0"/>
              <a:t>display and you should be in the home directory.</a:t>
            </a:r>
            <a:br>
              <a:rPr lang="en-US" dirty="0" smtClean="0"/>
            </a:br>
            <a:r>
              <a:rPr lang="en-US" dirty="0" smtClean="0"/>
              <a:t> </a:t>
            </a:r>
            <a:br>
              <a:rPr lang="en-US" dirty="0" smtClean="0"/>
            </a:br>
            <a:r>
              <a:rPr lang="en-US" dirty="0" smtClean="0"/>
              <a:t>C:\Users\Administrator</a:t>
            </a:r>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4"/>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a:t>
            </a:r>
            <a:r>
              <a:rPr lang="en-US" dirty="0"/>
              <a:t>directory (C:\Users\Administrator</a:t>
            </a:r>
            <a:r>
              <a:rPr lang="en-US" dirty="0" smtClean="0"/>
              <a:t>\), </a:t>
            </a:r>
            <a:r>
              <a:rPr lang="en-US" dirty="0" smtClean="0"/>
              <a:t>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dirty="0"/>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Registry Key HKLM\System\</a:t>
            </a:r>
            <a:r>
              <a:rPr lang="en-US" b="1" dirty="0" err="1"/>
              <a:t>CurrentControlSet</a:t>
            </a:r>
            <a:r>
              <a:rPr lang="en-US" b="1" dirty="0"/>
              <a:t>\Control\</a:t>
            </a:r>
            <a:r>
              <a:rPr lang="en-US" b="1" dirty="0" err="1"/>
              <a:t>Lsa</a:t>
            </a:r>
            <a:r>
              <a:rPr lang="en-US" b="1" dirty="0"/>
              <a:t> </a:t>
            </a:r>
            <a:r>
              <a:rPr lang="en-US" b="1" dirty="0" err="1"/>
              <a:t>LmCompatibilityLevel</a:t>
            </a:r>
            <a:r>
              <a:rPr lang="en-US" b="1" dirty="0"/>
              <a:t> should </a:t>
            </a:r>
            <a:r>
              <a:rPr lang="en-US" b="1" dirty="0" err="1"/>
              <a:t>eq</a:t>
            </a:r>
            <a:r>
              <a:rPr lang="en-US" b="1" dirty="0"/>
              <a:t> 4</a:t>
            </a:r>
          </a:p>
          <a:p>
            <a:r>
              <a:rPr lang="en-US" b="1" dirty="0"/>
              <a:t>     Failure/Error: its('</a:t>
            </a:r>
            <a:r>
              <a:rPr lang="en-US" b="1" dirty="0" err="1"/>
              <a:t>LmCompatibilityLevel</a:t>
            </a:r>
            <a:r>
              <a:rPr lang="en-US" b="1" dirty="0"/>
              <a:t>') { should </a:t>
            </a:r>
            <a:r>
              <a:rPr lang="en-US" b="1" dirty="0" err="1"/>
              <a:t>eq</a:t>
            </a:r>
            <a:r>
              <a:rPr lang="en-US" b="1" dirty="0"/>
              <a:t> 4 }</a:t>
            </a:r>
          </a:p>
          <a:p>
            <a:endParaRPr lang="en-US" b="1" dirty="0"/>
          </a:p>
          <a:p>
            <a:r>
              <a:rPr lang="en-US" b="1" dirty="0"/>
              <a:t>       expected: 4</a:t>
            </a:r>
          </a:p>
          <a:p>
            <a:r>
              <a:rPr lang="en-US" b="1" dirty="0"/>
              <a:t>            got: </a:t>
            </a:r>
            <a:r>
              <a:rPr lang="en-US" b="1" dirty="0" smtClean="0"/>
              <a:t>nil</a:t>
            </a:r>
            <a:endParaRPr lang="en-US" b="1"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a:t>
            </a:r>
            <a:r>
              <a:rPr lang="en-US" sz="2400" dirty="0" smtClean="0"/>
              <a:t>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Synchronizing Cookbooks:</a:t>
            </a:r>
          </a:p>
          <a:p>
            <a:r>
              <a:rPr lang="en-US" sz="2400" b="1" dirty="0"/>
              <a:t>  - </a:t>
            </a:r>
            <a:r>
              <a:rPr lang="en-US" sz="2400" b="1" dirty="0" err="1"/>
              <a:t>windows_access</a:t>
            </a:r>
            <a:r>
              <a:rPr lang="en-US" sz="2400" b="1" dirty="0"/>
              <a:t> (0.1.0)</a:t>
            </a:r>
          </a:p>
          <a:p>
            <a:r>
              <a:rPr lang="en-US" sz="2400" b="1" dirty="0"/>
              <a:t>Compiling Cookbooks...</a:t>
            </a:r>
          </a:p>
          <a:p>
            <a:r>
              <a:rPr lang="en-US" sz="2400" b="1" dirty="0"/>
              <a:t>Converging 1 resources</a:t>
            </a:r>
          </a:p>
          <a:p>
            <a:r>
              <a:rPr lang="en-US" sz="2400" b="1" dirty="0"/>
              <a:t>Recipe: </a:t>
            </a:r>
            <a:r>
              <a:rPr lang="en-US" sz="2400" b="1" dirty="0" err="1"/>
              <a:t>windows_access</a:t>
            </a:r>
            <a:r>
              <a:rPr lang="en-US" sz="2400" b="1" dirty="0"/>
              <a:t>::authentication</a:t>
            </a:r>
          </a:p>
          <a:p>
            <a:r>
              <a:rPr lang="en-US" sz="2400" b="1" dirty="0"/>
              <a:t>  *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action create</a:t>
            </a:r>
          </a:p>
          <a:p>
            <a:r>
              <a:rPr lang="en-US" sz="2400" b="1" dirty="0"/>
              <a:t>    - set value {:name=&gt;"</a:t>
            </a:r>
            <a:r>
              <a:rPr lang="en-US" sz="2400" b="1" dirty="0" err="1"/>
              <a:t>LmCompatibilityLevel</a:t>
            </a:r>
            <a:r>
              <a:rPr lang="en-US" sz="2400" b="1" dirty="0"/>
              <a:t>", :type=&gt;:</a:t>
            </a:r>
            <a:r>
              <a:rPr lang="en-US" sz="2400" b="1" dirty="0" err="1"/>
              <a:t>dword</a:t>
            </a:r>
            <a:r>
              <a:rPr lang="en-US" sz="2400" b="1" dirty="0"/>
              <a:t>, :data=&gt;4}</a:t>
            </a:r>
          </a:p>
          <a:p>
            <a:endParaRPr lang="en-US" sz="2400" b="1" dirty="0"/>
          </a:p>
          <a:p>
            <a:r>
              <a:rPr lang="en-US" sz="2400" b="1" dirty="0"/>
              <a:t>Running handlers:</a:t>
            </a:r>
          </a:p>
          <a:p>
            <a:r>
              <a:rPr lang="en-US" sz="2400" b="1" dirty="0"/>
              <a:t>Running handlers complete</a:t>
            </a:r>
          </a:p>
          <a:p>
            <a:r>
              <a:rPr lang="en-US" sz="2400" b="1"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2.16 seconds (files took 2.48 seconds to load)</a:t>
            </a:r>
          </a:p>
          <a:p>
            <a:r>
              <a:rPr lang="en-US" b="1"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a:t>
            </a:r>
            <a:r>
              <a:rPr lang="en-US" sz="2400" dirty="0" smtClean="0"/>
              <a:t>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a:pPr>
            <a:r>
              <a:rPr lang="en-US" dirty="0" smtClean="0"/>
              <a:t>When adding a node to the Compliance server's dashboard, should you </a:t>
            </a:r>
            <a:r>
              <a:rPr lang="en-US" dirty="0"/>
              <a:t>use the node's FQDN or </a:t>
            </a:r>
            <a:r>
              <a:rPr lang="en-US" dirty="0" smtClean="0"/>
              <a:t>just its IP address?</a:t>
            </a:r>
            <a:br>
              <a:rPr lang="en-US" dirty="0" smtClean="0"/>
            </a:br>
            <a:endParaRPr lang="en-US" dirty="0" smtClean="0"/>
          </a:p>
          <a:p>
            <a:pPr marL="514350" indent="-514350">
              <a:buFont typeface="+mj-lt"/>
              <a:buAutoNum type="arabicPeriod"/>
            </a:pPr>
            <a:r>
              <a:rPr lang="en-US" dirty="0" smtClean="0"/>
              <a:t>What can `</a:t>
            </a:r>
            <a:r>
              <a:rPr lang="en-US" dirty="0" err="1" smtClean="0"/>
              <a:t>inspec</a:t>
            </a:r>
            <a:r>
              <a:rPr lang="en-US" dirty="0" smtClean="0"/>
              <a:t> exec` be used for?</a:t>
            </a:r>
            <a:br>
              <a:rPr lang="en-US" dirty="0" smtClean="0"/>
            </a:br>
            <a:endParaRPr lang="en-US" dirty="0" smtClean="0"/>
          </a:p>
          <a:p>
            <a:pPr marL="514350" indent="-514350">
              <a:buFont typeface="+mj-lt"/>
              <a:buAutoNum type="arabicPeriod"/>
            </a:pPr>
            <a:r>
              <a:rPr lang="en-US" dirty="0" smtClean="0"/>
              <a:t>How are compliance severities defined?</a:t>
            </a:r>
          </a:p>
          <a:p>
            <a:pPr marL="514350" indent="-514350">
              <a:buFont typeface="+mj-lt"/>
              <a:buAutoNum type="arabicPeriod"/>
            </a:pPr>
            <a:endParaRPr lang="en-US" dirty="0"/>
          </a:p>
          <a:p>
            <a:pPr marL="514350" indent="-514350">
              <a:buFont typeface="+mj-lt"/>
              <a:buAutoNum type="arabicPeriod"/>
            </a:pPr>
            <a:r>
              <a:rPr lang="en-US" dirty="0" smtClean="0"/>
              <a:t>Using the image on the right, what </a:t>
            </a:r>
            <a:br>
              <a:rPr lang="en-US" dirty="0" smtClean="0"/>
            </a:br>
            <a:r>
              <a:rPr lang="en-US" dirty="0" smtClean="0"/>
              <a:t>section is the actual test?</a:t>
            </a:r>
            <a:endParaRPr lang="en-US" dirty="0"/>
          </a:p>
        </p:txBody>
      </p:sp>
      <p:pic>
        <p:nvPicPr>
          <p:cNvPr id="5" name="Picture 4"/>
          <p:cNvPicPr>
            <a:picLocks noChangeAspect="1"/>
          </p:cNvPicPr>
          <p:nvPr/>
        </p:nvPicPr>
        <p:blipFill>
          <a:blip r:embed="rId3"/>
          <a:stretch>
            <a:fillRect/>
          </a:stretch>
        </p:blipFill>
        <p:spPr>
          <a:xfrm>
            <a:off x="8496300" y="5166745"/>
            <a:ext cx="7674475" cy="2675505"/>
          </a:xfrm>
          <a:prstGeom prst="rect">
            <a:avLst/>
          </a:prstGeom>
          <a:ln>
            <a:solidFill>
              <a:schemeClr val="accent1"/>
            </a:solidFill>
          </a:ln>
        </p:spPr>
      </p:pic>
    </p:spTree>
    <p:extLst>
      <p:ext uri="{BB962C8B-B14F-4D97-AF65-F5344CB8AC3E}">
        <p14:creationId xmlns:p14="http://schemas.microsoft.com/office/powerpoint/2010/main" val="201545628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If a compliance scan tells you that a node is unreachable, what might you use to troubleshoot the </a:t>
            </a:r>
            <a:r>
              <a:rPr lang="en-US" dirty="0" smtClean="0">
                <a:solidFill>
                  <a:schemeClr val="tx1"/>
                </a:solidFill>
                <a:latin typeface="Arial" panose="020B0604020202020204" pitchFamily="34" charset="0"/>
                <a:cs typeface="Arial" panose="020B0604020202020204" pitchFamily="34" charset="0"/>
              </a:rPr>
              <a:t>connection</a:t>
            </a:r>
            <a:r>
              <a:rPr lang="en-US" dirty="0" smtClean="0"/>
              <a:t>?</a:t>
            </a:r>
            <a:br>
              <a:rPr lang="en-US" dirty="0" smtClean="0"/>
            </a:br>
            <a:endParaRPr lang="en-US" dirty="0" smtClean="0"/>
          </a:p>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What language is used to define controls</a:t>
            </a:r>
            <a:r>
              <a:rPr lang="en-US" dirty="0" smtClean="0">
                <a:solidFill>
                  <a:schemeClr val="tx1"/>
                </a:solidFill>
                <a:latin typeface="Arial" panose="020B0604020202020204" pitchFamily="34" charset="0"/>
                <a:cs typeface="Arial" panose="020B0604020202020204" pitchFamily="34" charset="0"/>
              </a:rPr>
              <a:t>?</a:t>
            </a:r>
            <a:r>
              <a:rPr lang="en-US" dirty="0" smtClean="0"/>
              <a:t/>
            </a:r>
            <a:br>
              <a:rPr lang="en-US" dirty="0" smtClean="0"/>
            </a:br>
            <a:endParaRPr lang="en-US" dirty="0" smtClean="0"/>
          </a:p>
        </p:txBody>
      </p:sp>
    </p:spTree>
    <p:extLst>
      <p:ext uri="{BB962C8B-B14F-4D97-AF65-F5344CB8AC3E}">
        <p14:creationId xmlns:p14="http://schemas.microsoft.com/office/powerpoint/2010/main" val="4204046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Template-FW</Template>
  <TotalTime>3285</TotalTime>
  <Words>2173</Words>
  <Application>Microsoft Office PowerPoint</Application>
  <PresentationFormat>Custom</PresentationFormat>
  <Paragraphs>328</Paragraphs>
  <Slides>43</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344</cp:revision>
  <cp:lastPrinted>2015-02-07T23:49:10Z</cp:lastPrinted>
  <dcterms:created xsi:type="dcterms:W3CDTF">2015-11-10T15:58:30Z</dcterms:created>
  <dcterms:modified xsi:type="dcterms:W3CDTF">2016-02-23T19:56:44Z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